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7" r:id="rId14"/>
    <p:sldId id="268" r:id="rId15"/>
    <p:sldId id="269" r:id="rId16"/>
    <p:sldId id="270"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C150CE-4355-4419-8A38-6BFB89D9CA71}" type="datetimeFigureOut">
              <a:rPr lang="en-US" smtClean="0"/>
              <a:t>10/8/2012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E7B38-C084-4857-93BC-BF9A2E5C8254}" type="slidenum">
              <a:rPr lang="en-US" smtClean="0"/>
              <a:t>‹#›</a:t>
            </a:fld>
            <a:endParaRPr lang="en-US"/>
          </a:p>
        </p:txBody>
      </p:sp>
    </p:spTree>
    <p:extLst>
      <p:ext uri="{BB962C8B-B14F-4D97-AF65-F5344CB8AC3E}">
        <p14:creationId xmlns:p14="http://schemas.microsoft.com/office/powerpoint/2010/main" val="2383652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F446D6-9927-4699-B4AA-E213EA6A7A53}" type="datetimeFigureOut">
              <a:rPr lang="tr-TR" smtClean="0"/>
              <a:pPr/>
              <a:t>08.10.2012</a:t>
            </a:fld>
            <a:endParaRPr lang="tr-TR"/>
          </a:p>
        </p:txBody>
      </p:sp>
      <p:sp>
        <p:nvSpPr>
          <p:cNvPr id="17" name="Footer Placeholder 16"/>
          <p:cNvSpPr>
            <a:spLocks noGrp="1"/>
          </p:cNvSpPr>
          <p:nvPr>
            <p:ph type="ftr" sz="quarter" idx="11"/>
          </p:nvPr>
        </p:nvSpPr>
        <p:spPr>
          <a:xfrm>
            <a:off x="5410200" y="4205288"/>
            <a:ext cx="1295400" cy="457200"/>
          </a:xfrm>
        </p:spPr>
        <p:txBody>
          <a:bodyPr/>
          <a:lstStyle/>
          <a:p>
            <a:endParaRPr lang="tr-T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A38EFE-28D4-42D4-B50F-8BF2CD52680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F446D6-9927-4699-B4AA-E213EA6A7A53}" type="datetimeFigureOut">
              <a:rPr lang="tr-TR" smtClean="0"/>
              <a:pPr/>
              <a:t>08.10.2012</a:t>
            </a:fld>
            <a:endParaRPr lang="tr-TR"/>
          </a:p>
        </p:txBody>
      </p:sp>
      <p:sp>
        <p:nvSpPr>
          <p:cNvPr id="27" name="Slide Number Placeholder 26"/>
          <p:cNvSpPr>
            <a:spLocks noGrp="1"/>
          </p:cNvSpPr>
          <p:nvPr>
            <p:ph type="sldNum" sz="quarter" idx="11"/>
          </p:nvPr>
        </p:nvSpPr>
        <p:spPr/>
        <p:txBody>
          <a:bodyPr rtlCol="0"/>
          <a:lstStyle/>
          <a:p>
            <a:fld id="{E5A38EFE-28D4-42D4-B50F-8BF2CD52680C}" type="slidenum">
              <a:rPr lang="tr-TR" smtClean="0"/>
              <a:pPr/>
              <a:t>‹#›</a:t>
            </a:fld>
            <a:endParaRPr lang="tr-TR"/>
          </a:p>
        </p:txBody>
      </p:sp>
      <p:sp>
        <p:nvSpPr>
          <p:cNvPr id="28" name="Footer Placeholder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F446D6-9927-4699-B4AA-E213EA6A7A53}" type="datetimeFigureOut">
              <a:rPr lang="tr-TR" smtClean="0"/>
              <a:pPr/>
              <a:t>08.10.2012</a:t>
            </a:fld>
            <a:endParaRPr lang="tr-TR"/>
          </a:p>
        </p:txBody>
      </p:sp>
      <p:sp>
        <p:nvSpPr>
          <p:cNvPr id="4" name="Footer Placeholder 3"/>
          <p:cNvSpPr>
            <a:spLocks noGrp="1"/>
          </p:cNvSpPr>
          <p:nvPr>
            <p:ph type="ftr" sz="quarter" idx="11"/>
          </p:nvPr>
        </p:nvSpPr>
        <p:spPr>
          <a:xfrm>
            <a:off x="5257800" y="612648"/>
            <a:ext cx="1325880" cy="457200"/>
          </a:xfrm>
        </p:spPr>
        <p:txBody>
          <a:bodyPr/>
          <a:lstStyle/>
          <a:p>
            <a:endParaRPr lang="tr-TR"/>
          </a:p>
        </p:txBody>
      </p:sp>
      <p:sp>
        <p:nvSpPr>
          <p:cNvPr id="5" name="Slide Number Placeholder 4"/>
          <p:cNvSpPr>
            <a:spLocks noGrp="1"/>
          </p:cNvSpPr>
          <p:nvPr>
            <p:ph type="sldNum" sz="quarter" idx="12"/>
          </p:nvPr>
        </p:nvSpPr>
        <p:spPr>
          <a:xfrm>
            <a:off x="8174736" y="2272"/>
            <a:ext cx="762000" cy="365760"/>
          </a:xfrm>
        </p:spPr>
        <p:txBody>
          <a:bodyPr/>
          <a:lstStyle/>
          <a:p>
            <a:fld id="{E5A38EFE-28D4-42D4-B50F-8BF2CD52680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F446D6-9927-4699-B4AA-E213EA6A7A53}" type="datetimeFigureOut">
              <a:rPr lang="tr-TR" smtClean="0"/>
              <a:pPr/>
              <a:t>08.10.2012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F446D6-9927-4699-B4AA-E213EA6A7A53}" type="datetimeFigureOut">
              <a:rPr lang="tr-TR" smtClean="0"/>
              <a:pPr/>
              <a:t>08.10.2012</a:t>
            </a:fld>
            <a:endParaRPr lang="tr-T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A38EFE-28D4-42D4-B50F-8BF2CD52680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ECE 424 – Introduction to VLSI Design</a:t>
            </a:r>
            <a:endParaRPr lang="tr-TR" dirty="0"/>
          </a:p>
        </p:txBody>
      </p:sp>
      <p:sp>
        <p:nvSpPr>
          <p:cNvPr id="3" name="Subtitle 2"/>
          <p:cNvSpPr>
            <a:spLocks noGrp="1"/>
          </p:cNvSpPr>
          <p:nvPr>
            <p:ph type="subTitle" idx="1"/>
          </p:nvPr>
        </p:nvSpPr>
        <p:spPr>
          <a:xfrm>
            <a:off x="179512" y="3899938"/>
            <a:ext cx="5184576" cy="2409382"/>
          </a:xfrm>
        </p:spPr>
        <p:txBody>
          <a:bodyPr/>
          <a:lstStyle/>
          <a:p>
            <a:r>
              <a:rPr lang="en-US" dirty="0" smtClean="0">
                <a:latin typeface="+mj-lt"/>
              </a:rPr>
              <a:t>Emre Yengel</a:t>
            </a:r>
          </a:p>
          <a:p>
            <a:r>
              <a:rPr lang="en-US" dirty="0" smtClean="0">
                <a:latin typeface="+mj-lt"/>
              </a:rPr>
              <a:t/>
            </a:r>
            <a:br>
              <a:rPr lang="en-US" dirty="0" smtClean="0">
                <a:latin typeface="+mj-lt"/>
              </a:rPr>
            </a:br>
            <a:r>
              <a:rPr lang="en-US" dirty="0" smtClean="0">
                <a:latin typeface="+mj-lt"/>
              </a:rPr>
              <a:t>Department of Electrical and Communication Engineering </a:t>
            </a:r>
          </a:p>
          <a:p>
            <a:r>
              <a:rPr lang="en-US" dirty="0" smtClean="0">
                <a:latin typeface="+mj-lt"/>
              </a:rPr>
              <a:t/>
            </a:r>
            <a:br>
              <a:rPr lang="en-US" dirty="0" smtClean="0">
                <a:latin typeface="+mj-lt"/>
              </a:rPr>
            </a:br>
            <a:r>
              <a:rPr lang="en-US" dirty="0" smtClean="0">
                <a:latin typeface="+mj-lt"/>
              </a:rPr>
              <a:t>Fall 2012</a:t>
            </a:r>
            <a:endParaRPr lang="tr-TR" dirty="0">
              <a:latin typeface="+mj-lt"/>
            </a:endParaRPr>
          </a:p>
        </p:txBody>
      </p:sp>
    </p:spTree>
    <p:extLst>
      <p:ext uri="{BB962C8B-B14F-4D97-AF65-F5344CB8AC3E}">
        <p14:creationId xmlns:p14="http://schemas.microsoft.com/office/powerpoint/2010/main" val="3794106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769196" y="1700808"/>
            <a:ext cx="4197152" cy="5328592"/>
          </a:xfrm>
        </p:spPr>
        <p:txBody>
          <a:bodyPr>
            <a:normAutofit/>
          </a:bodyPr>
          <a:lstStyle/>
          <a:p>
            <a:pPr marL="109728" indent="0">
              <a:buNone/>
            </a:pPr>
            <a:r>
              <a:rPr lang="en-US" sz="2200" dirty="0">
                <a:latin typeface="+mj-lt"/>
              </a:rPr>
              <a:t>This transistor is close to being finished. Three holes have been etched into the insulation layer (magenta color) above the transistor. These three holes will be filled with copper which will make up the connections to other transistors</a:t>
            </a:r>
            <a:endParaRPr lang="tr-TR" sz="2200" dirty="0">
              <a:latin typeface="+mj-lt"/>
            </a:endParaRPr>
          </a:p>
        </p:txBody>
      </p:sp>
      <p:pic>
        <p:nvPicPr>
          <p:cNvPr id="8194" name="Picture 2" descr="http://1.bp.blogspot.com/_0CqfqKMyFuc/SwCkdc9xLWI/AAAAAAAABcY/8Ni4h-FyDdk/s1600/20_06_metal-deposition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98" y="1412776"/>
            <a:ext cx="4739298" cy="3654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9218" name="Picture 2" descr="http://4.bp.blogspot.com/_0CqfqKMyFuc/SwCk5T080jI/AAAAAAAABcg/eLkRvQlXFzs/s400/21_06_metal-deposition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18" y="1779240"/>
            <a:ext cx="245745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1.bp.blogspot.com/_0CqfqKMyFuc/SwCk5pGIf6I/AAAAAAAABco/LCThJIAS4ss/s400/22_06_metal-deposition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7287" y="1263942"/>
            <a:ext cx="3454873" cy="2755262"/>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http://2.bp.blogspot.com/_0CqfqKMyFuc/SwCk50fI3QI/AAAAAAAABcw/97-UZtBMVfY/s400/24_07_interconnections_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8829" y="4049536"/>
            <a:ext cx="3473331" cy="26918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56176" y="908720"/>
            <a:ext cx="3203848" cy="5016758"/>
          </a:xfrm>
          <a:prstGeom prst="rect">
            <a:avLst/>
          </a:prstGeom>
          <a:noFill/>
        </p:spPr>
        <p:txBody>
          <a:bodyPr wrap="square" rtlCol="0">
            <a:spAutoFit/>
          </a:bodyPr>
          <a:lstStyle/>
          <a:p>
            <a:r>
              <a:rPr lang="en-US" sz="2000" dirty="0">
                <a:latin typeface="+mj-lt"/>
              </a:rPr>
              <a:t>The wafers are put into a copper </a:t>
            </a:r>
            <a:r>
              <a:rPr lang="en-US" sz="2000" dirty="0" err="1">
                <a:latin typeface="+mj-lt"/>
              </a:rPr>
              <a:t>sulphate</a:t>
            </a:r>
            <a:r>
              <a:rPr lang="en-US" sz="2000" dirty="0">
                <a:latin typeface="+mj-lt"/>
              </a:rPr>
              <a:t> solution as this stage. The copper ions are deposited onto the transistor thru a process called electroplating. The copper ions travel from the positive terminal (anode) to the negative terminal (cathode) which is represented by the wafer</a:t>
            </a:r>
            <a:r>
              <a:rPr lang="en-US" sz="2000" dirty="0" smtClean="0">
                <a:latin typeface="+mj-lt"/>
              </a:rPr>
              <a:t>.</a:t>
            </a:r>
            <a:r>
              <a:rPr lang="en-US" sz="2000" dirty="0">
                <a:latin typeface="+mj-lt"/>
              </a:rPr>
              <a:t> On the wafer surface the copper ions settle as a thin layer of copper.</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2050" name="Picture 2" descr="http://upload.wikimedia.org/wikipedia/commons/thumb/6/62/Cmos_impurity_profile.PNG/500px-Cmos_impurity_profi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751" y="1700808"/>
            <a:ext cx="7344816" cy="305544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59632" y="5085184"/>
            <a:ext cx="5976664" cy="430887"/>
          </a:xfrm>
          <a:prstGeom prst="rect">
            <a:avLst/>
          </a:prstGeom>
          <a:noFill/>
        </p:spPr>
        <p:txBody>
          <a:bodyPr wrap="square" rtlCol="0">
            <a:spAutoFit/>
          </a:bodyPr>
          <a:lstStyle/>
          <a:p>
            <a:pPr algn="ctr"/>
            <a:r>
              <a:rPr lang="en-US" sz="2200" dirty="0" smtClean="0">
                <a:latin typeface="+mj-lt"/>
              </a:rPr>
              <a:t>A side view of a CMOS</a:t>
            </a:r>
            <a:endParaRPr lang="tr-TR" sz="2200" dirty="0">
              <a:latin typeface="+mj-lt"/>
            </a:endParaRPr>
          </a:p>
        </p:txBody>
      </p:sp>
    </p:spTree>
    <p:extLst>
      <p:ext uri="{BB962C8B-B14F-4D97-AF65-F5344CB8AC3E}">
        <p14:creationId xmlns:p14="http://schemas.microsoft.com/office/powerpoint/2010/main" val="1321480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644008" y="1268760"/>
            <a:ext cx="4499992" cy="5328592"/>
          </a:xfrm>
        </p:spPr>
        <p:txBody>
          <a:bodyPr>
            <a:normAutofit fontScale="92500" lnSpcReduction="20000"/>
          </a:bodyPr>
          <a:lstStyle/>
          <a:p>
            <a:pPr marL="109728" indent="0">
              <a:buNone/>
            </a:pPr>
            <a:r>
              <a:rPr lang="en-US" sz="2400" dirty="0">
                <a:latin typeface="+mj-lt"/>
              </a:rPr>
              <a:t>Multiple metal layers are created to interconnect (think: wires) in between the various transistors. How these connections have to be "wired" is determined by the architecture and design teams that develop the functionality of the respective processor (e.g. Intel Core i7 Processor ). While computer chips look extremely flat, they may actually have over 20 layers to form complex circuitry. This fraction of a ready wafer is being put to a first functionality test. In this stage test patterns are fed into every single chip and the response from the chip monitored and compared to "the right answer".</a:t>
            </a:r>
            <a:endParaRPr lang="tr-TR" sz="2200" dirty="0">
              <a:latin typeface="+mj-lt"/>
            </a:endParaRPr>
          </a:p>
        </p:txBody>
      </p:sp>
      <p:pic>
        <p:nvPicPr>
          <p:cNvPr id="10242" name="Picture 2" descr="http://3.bp.blogspot.com/_0CqfqKMyFuc/SwClW-bV7FI/AAAAAAAABc4/iuwwt5GwueU/s400/25_07_interconnections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599" y="1052736"/>
            <a:ext cx="3810000" cy="255270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4.bp.blogspot.com/_0CqfqKMyFuc/SwClXa5IYKI/AAAAAAAABdA/o5qMB8bsqGQ/s400/27_08_wafer-test-cut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672036"/>
            <a:ext cx="3810000"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5364088" y="2276872"/>
            <a:ext cx="3261048" cy="4109088"/>
          </a:xfrm>
        </p:spPr>
        <p:txBody>
          <a:bodyPr>
            <a:normAutofit/>
          </a:bodyPr>
          <a:lstStyle/>
          <a:p>
            <a:pPr marL="109728" indent="0">
              <a:buNone/>
            </a:pPr>
            <a:r>
              <a:rPr lang="en-US" sz="2200" dirty="0">
                <a:latin typeface="+mj-lt"/>
              </a:rPr>
              <a:t>The wafer is cut into pieces (called dies). The dies that responded with the right answer to the test pattern will be put forward for the next step (packaging).</a:t>
            </a:r>
            <a:br>
              <a:rPr lang="en-US" sz="2200" dirty="0">
                <a:latin typeface="+mj-lt"/>
              </a:rPr>
            </a:br>
            <a:endParaRPr lang="tr-TR" sz="2200" dirty="0">
              <a:latin typeface="+mj-lt"/>
            </a:endParaRPr>
          </a:p>
        </p:txBody>
      </p:sp>
      <p:pic>
        <p:nvPicPr>
          <p:cNvPr id="11266" name="Picture 2" descr="http://4.bp.blogspot.com/_0CqfqKMyFuc/SwClXQRMPCI/AAAAAAAABdI/UXWH95mREZE/s400/28_08_wafer-test-cu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052736"/>
            <a:ext cx="3810000" cy="309562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ttp://2.bp.blogspot.com/_0CqfqKMyFuc/SwCl1bMaVYI/AAAAAAAABdQ/sMh3lDHCgMQ/s400/29_08_wafer-test-cut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172499"/>
            <a:ext cx="381000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355976" y="1412776"/>
            <a:ext cx="4788024" cy="5154350"/>
          </a:xfrm>
        </p:spPr>
        <p:txBody>
          <a:bodyPr>
            <a:normAutofit lnSpcReduction="10000"/>
          </a:bodyPr>
          <a:lstStyle/>
          <a:p>
            <a:pPr marL="109728" indent="0">
              <a:buNone/>
            </a:pPr>
            <a:r>
              <a:rPr lang="en-US" sz="2200" dirty="0">
                <a:latin typeface="+mj-lt"/>
              </a:rPr>
              <a:t>This is an individual die which has been cut out in the previous step (slicing). The die shown here is a die of an Intel Core i7 Processor </a:t>
            </a:r>
          </a:p>
          <a:p>
            <a:pPr marL="109728" indent="0">
              <a:buNone/>
            </a:pPr>
            <a:endParaRPr lang="en-US" sz="2200" dirty="0" smtClean="0">
              <a:latin typeface="+mj-lt"/>
            </a:endParaRPr>
          </a:p>
          <a:p>
            <a:pPr marL="109728" indent="0">
              <a:buNone/>
            </a:pPr>
            <a:r>
              <a:rPr lang="en-US" sz="2200" dirty="0">
                <a:latin typeface="+mj-lt"/>
              </a:rPr>
              <a:t>The substrate, the die and the </a:t>
            </a:r>
            <a:r>
              <a:rPr lang="en-US" sz="2200" dirty="0" err="1">
                <a:latin typeface="+mj-lt"/>
              </a:rPr>
              <a:t>heatspreader</a:t>
            </a:r>
            <a:r>
              <a:rPr lang="en-US" sz="2200" dirty="0">
                <a:latin typeface="+mj-lt"/>
              </a:rPr>
              <a:t> are put together to form a completed processor. The green substrate builds the electrical and mechanical interface for the processor to interact with the rest of the PC system. The silver </a:t>
            </a:r>
            <a:r>
              <a:rPr lang="en-US" sz="2200" dirty="0" err="1">
                <a:latin typeface="+mj-lt"/>
              </a:rPr>
              <a:t>heatspreader</a:t>
            </a:r>
            <a:r>
              <a:rPr lang="en-US" sz="2200" dirty="0">
                <a:latin typeface="+mj-lt"/>
              </a:rPr>
              <a:t> is a thermal interface where a cooling solution will be put on to. This will keep the processor cool during operation.</a:t>
            </a:r>
            <a:endParaRPr lang="en-US" sz="2200" dirty="0" smtClean="0">
              <a:latin typeface="+mj-lt"/>
            </a:endParaRPr>
          </a:p>
          <a:p>
            <a:pPr marL="109728" indent="0">
              <a:buNone/>
            </a:pPr>
            <a:endParaRPr lang="tr-TR" sz="2200" dirty="0">
              <a:latin typeface="+mj-lt"/>
            </a:endParaRPr>
          </a:p>
        </p:txBody>
      </p:sp>
      <p:pic>
        <p:nvPicPr>
          <p:cNvPr id="12290" name="Picture 2" descr="http://3.bp.blogspot.com/_0CqfqKMyFuc/SwCl1gLCEsI/AAAAAAAABdY/a7R4DPfSF0Y/s400/31_09_die-packaging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084" y="937850"/>
            <a:ext cx="3810000" cy="1819276"/>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http://4.bp.blogspot.com/_0CqfqKMyFuc/SwCl1062_CI/AAAAAAAABdg/63PneYrCYsk/s400/32_09_die-packaging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931368"/>
            <a:ext cx="33909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154760" y="1931875"/>
            <a:ext cx="4989240" cy="3461016"/>
          </a:xfrm>
        </p:spPr>
        <p:txBody>
          <a:bodyPr>
            <a:normAutofit fontScale="92500"/>
          </a:bodyPr>
          <a:lstStyle/>
          <a:p>
            <a:pPr marL="109728" indent="0">
              <a:buNone/>
            </a:pPr>
            <a:r>
              <a:rPr lang="en-US" sz="2400" dirty="0">
                <a:latin typeface="+mj-lt"/>
              </a:rPr>
              <a:t>Completed processor (Intel Core i7 Processor in this case). A microprocessor is the most complex manufactured product on earth. In fact, it takes hundreds of steps –only the most important ones have been visualized in this picture story -in the world's cleanest environment (a microprocessor fab) to make microprocessors.</a:t>
            </a:r>
            <a:endParaRPr lang="tr-TR" sz="2200" dirty="0">
              <a:latin typeface="+mj-lt"/>
            </a:endParaRPr>
          </a:p>
        </p:txBody>
      </p:sp>
      <p:pic>
        <p:nvPicPr>
          <p:cNvPr id="1026" name="Picture 2" descr="http://1.bp.blogspot.com/_0CqfqKMyFuc/SwCmTtUAbUI/AAAAAAAABdo/ZWnq6tVCDJU/s400/33_09_die-packaging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38100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0" y="5013176"/>
            <a:ext cx="5288831" cy="1844824"/>
          </a:xfrm>
        </p:spPr>
        <p:txBody>
          <a:bodyPr>
            <a:normAutofit fontScale="85000" lnSpcReduction="20000"/>
          </a:bodyPr>
          <a:lstStyle/>
          <a:p>
            <a:pPr marL="109728" indent="0">
              <a:buNone/>
            </a:pPr>
            <a:r>
              <a:rPr lang="en-US" sz="2400" u="sng" dirty="0"/>
              <a:t>Clean room:</a:t>
            </a:r>
            <a:r>
              <a:rPr lang="en-US" sz="2400" b="1" dirty="0"/>
              <a:t> </a:t>
            </a:r>
            <a:r>
              <a:rPr lang="en-US" sz="2400" dirty="0"/>
              <a:t>Clean room is a work area having regulated temperature, humidity &amp; air quality. Clean room are very important in the production of semi- conductor, hard disk drives, assemble of optical instrument and also in some other different technologies</a:t>
            </a:r>
            <a:endParaRPr lang="tr-TR" sz="2200" dirty="0">
              <a:latin typeface="+mj-lt"/>
            </a:endParaRPr>
          </a:p>
        </p:txBody>
      </p:sp>
      <p:pic>
        <p:nvPicPr>
          <p:cNvPr id="3074" name="Picture 2" descr="http://pharmatec-consult.com/wp-content/uploads/2011/11/cleanroo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484784"/>
            <a:ext cx="4860540" cy="324036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allen.neep.wisc.edu/images/lab/plasma-based_ion_implantation_and_film_deposition_syst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7651" y="3596208"/>
            <a:ext cx="3523864" cy="26411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049060" y="6237312"/>
            <a:ext cx="3888432" cy="646331"/>
          </a:xfrm>
          <a:prstGeom prst="rect">
            <a:avLst/>
          </a:prstGeom>
          <a:noFill/>
        </p:spPr>
        <p:txBody>
          <a:bodyPr wrap="square" rtlCol="0">
            <a:spAutoFit/>
          </a:bodyPr>
          <a:lstStyle/>
          <a:p>
            <a:r>
              <a:rPr lang="en-US" dirty="0" smtClean="0"/>
              <a:t>Plasma based Ion implantation system</a:t>
            </a:r>
            <a:endParaRPr lang="tr-TR" dirty="0"/>
          </a:p>
        </p:txBody>
      </p:sp>
      <p:pic>
        <p:nvPicPr>
          <p:cNvPr id="3078" name="Picture 6" descr="http://www.freeadsbook.com/images/uploads/42592/e-beam-optical-coater_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2578" y="620688"/>
            <a:ext cx="3501396" cy="23167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436096" y="2937445"/>
            <a:ext cx="3501396" cy="369332"/>
          </a:xfrm>
          <a:prstGeom prst="rect">
            <a:avLst/>
          </a:prstGeom>
          <a:noFill/>
        </p:spPr>
        <p:txBody>
          <a:bodyPr wrap="square" rtlCol="0">
            <a:spAutoFit/>
          </a:bodyPr>
          <a:lstStyle/>
          <a:p>
            <a:r>
              <a:rPr lang="en-US" dirty="0" smtClean="0"/>
              <a:t>E-beam optical coater</a:t>
            </a:r>
            <a:endParaRPr lang="tr-TR" dirty="0"/>
          </a:p>
        </p:txBody>
      </p:sp>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4098" name="Picture 2" descr="http://static.ddmcdn.com/gif/sand-du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6" y="1196752"/>
            <a:ext cx="4415003" cy="33112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benchmarkreviews.com/images/reviews/processor/intel_core_i7-870/intel_core_i7-870_c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068960"/>
            <a:ext cx="2185018" cy="3455690"/>
          </a:xfrm>
          <a:prstGeom prst="rect">
            <a:avLst/>
          </a:prstGeom>
          <a:noFill/>
          <a:extLst>
            <a:ext uri="{909E8E84-426E-40DD-AFC4-6F175D3DCCD1}">
              <a14:hiddenFill xmlns:a14="http://schemas.microsoft.com/office/drawing/2010/main">
                <a:solidFill>
                  <a:srgbClr val="FFFFFF"/>
                </a:solidFill>
              </a14:hiddenFill>
            </a:ext>
          </a:extLst>
        </p:spPr>
      </p:pic>
      <p:sp>
        <p:nvSpPr>
          <p:cNvPr id="4" name="Curved Up Arrow 3"/>
          <p:cNvSpPr/>
          <p:nvPr/>
        </p:nvSpPr>
        <p:spPr>
          <a:xfrm rot="1801001">
            <a:off x="3932890" y="5179608"/>
            <a:ext cx="2088000" cy="1093337"/>
          </a:xfrm>
          <a:prstGeom prst="curvedUp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2477940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107504" y="4437112"/>
            <a:ext cx="4824536" cy="1800200"/>
          </a:xfrm>
        </p:spPr>
        <p:txBody>
          <a:bodyPr>
            <a:normAutofit/>
          </a:bodyPr>
          <a:lstStyle/>
          <a:p>
            <a:pPr marL="109728" indent="0">
              <a:buNone/>
            </a:pPr>
            <a:r>
              <a:rPr lang="en-US" sz="2200" dirty="0">
                <a:latin typeface="+mj-lt"/>
              </a:rPr>
              <a:t>Sand – especially Quartz - has high percentages of Silicon in the form of Silicon dioxide (SiO2) and is the base ingredient for semiconductor manufacturing.</a:t>
            </a:r>
            <a:endParaRPr lang="tr-TR" sz="2200" dirty="0">
              <a:latin typeface="+mj-lt"/>
            </a:endParaRPr>
          </a:p>
        </p:txBody>
      </p:sp>
      <p:pic>
        <p:nvPicPr>
          <p:cNvPr id="1026" name="Picture 2" descr="http://2.bp.blogspot.com/_0CqfqKMyFuc/SwCiN81gemI/AAAAAAAABao/Xw8lW-LmuKs/s400/01_01_sand-ingo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3810000" cy="2581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1.bp.blogspot.com/_0CqfqKMyFuc/SwCiOGC2GfI/AAAAAAAABaw/swEV8-LzBxA/s400/02_01_sand-ingot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956146"/>
            <a:ext cx="3810000" cy="36385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220072" y="4725144"/>
            <a:ext cx="3521968" cy="2123658"/>
          </a:xfrm>
          <a:prstGeom prst="rect">
            <a:avLst/>
          </a:prstGeom>
          <a:noFill/>
        </p:spPr>
        <p:txBody>
          <a:bodyPr wrap="square" rtlCol="0">
            <a:spAutoFit/>
          </a:bodyPr>
          <a:lstStyle/>
          <a:p>
            <a:r>
              <a:rPr lang="en-US" sz="2200" dirty="0">
                <a:latin typeface="+mj-lt"/>
              </a:rPr>
              <a:t>In this picture you can see how one big crystal is grown from the purified silicon melt. The resulting mono crystal is called Ingot.</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2050" name="Picture 2" descr="http://1.bp.blogspot.com/_0CqfqKMyFuc/SwCiOV0VIvI/AAAAAAAABa4/6uBLqGLZ9gw/s400/03_01_sand-ingot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24744"/>
            <a:ext cx="2409825"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7504" y="5090016"/>
            <a:ext cx="4176464" cy="1785104"/>
          </a:xfrm>
          <a:prstGeom prst="rect">
            <a:avLst/>
          </a:prstGeom>
        </p:spPr>
        <p:txBody>
          <a:bodyPr wrap="square">
            <a:spAutoFit/>
          </a:bodyPr>
          <a:lstStyle/>
          <a:p>
            <a:r>
              <a:rPr lang="en-US" sz="2200" dirty="0">
                <a:latin typeface="+mj-lt"/>
              </a:rPr>
              <a:t>An ingot has been produced from Electronic Grade Silicon. One ingot weights about 100 kilograms (=220 pounds) and has a Silicon purity of 99.9999%</a:t>
            </a:r>
          </a:p>
        </p:txBody>
      </p:sp>
      <p:pic>
        <p:nvPicPr>
          <p:cNvPr id="2052" name="Picture 4" descr="http://3.bp.blogspot.com/_0CqfqKMyFuc/SwCiwsQuYcI/AAAAAAAABbA/SzlfAu_hQXw/s400/05_02_ingot-wafer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77156"/>
            <a:ext cx="3810000" cy="33051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788024" y="5229200"/>
            <a:ext cx="4104456" cy="769441"/>
          </a:xfrm>
          <a:prstGeom prst="rect">
            <a:avLst/>
          </a:prstGeom>
          <a:noFill/>
        </p:spPr>
        <p:txBody>
          <a:bodyPr wrap="square" rtlCol="0">
            <a:spAutoFit/>
          </a:bodyPr>
          <a:lstStyle/>
          <a:p>
            <a:r>
              <a:rPr lang="en-US" sz="2200" dirty="0">
                <a:latin typeface="+mj-lt"/>
              </a:rPr>
              <a:t>The Ingot is cut into individual silicon discs called wafers.</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179512" y="4797152"/>
            <a:ext cx="3888432" cy="1296144"/>
          </a:xfrm>
        </p:spPr>
        <p:txBody>
          <a:bodyPr>
            <a:normAutofit/>
          </a:bodyPr>
          <a:lstStyle/>
          <a:p>
            <a:pPr marL="109728" indent="0">
              <a:buNone/>
            </a:pPr>
            <a:r>
              <a:rPr lang="en-US" sz="2200" dirty="0">
                <a:latin typeface="+mj-lt"/>
              </a:rPr>
              <a:t>The wafers are polished until they have flawless, mirror-smooth surfaces.</a:t>
            </a:r>
            <a:endParaRPr lang="tr-TR" sz="2200" dirty="0">
              <a:latin typeface="+mj-lt"/>
            </a:endParaRPr>
          </a:p>
        </p:txBody>
      </p:sp>
      <p:pic>
        <p:nvPicPr>
          <p:cNvPr id="3074" name="Picture 2" descr="http://4.bp.blogspot.com/_0CqfqKMyFuc/SwCiw0ki2JI/AAAAAAAABbI/ETKUyvomZTQ/s400/06_02_ingot-wafer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26" y="1726729"/>
            <a:ext cx="381000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3.bp.blogspot.com/_0CqfqKMyFuc/SwCixIOUbZI/AAAAAAAABbQ/iHgZ8WP-7kA/s400/08_03_patterning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764704"/>
            <a:ext cx="3781425"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51920" y="4578112"/>
            <a:ext cx="5688632" cy="2123658"/>
          </a:xfrm>
          <a:prstGeom prst="rect">
            <a:avLst/>
          </a:prstGeom>
          <a:noFill/>
        </p:spPr>
        <p:txBody>
          <a:bodyPr wrap="square" rtlCol="0">
            <a:spAutoFit/>
          </a:bodyPr>
          <a:lstStyle/>
          <a:p>
            <a:r>
              <a:rPr lang="en-US" sz="2200" dirty="0">
                <a:latin typeface="+mj-lt"/>
              </a:rPr>
              <a:t>The liquid (blue here) that’s poured onto the wafer while it spins is a photo resist finish similar as the one known from film photography. The wafer spins during this step to allow very thin and even application of this photo resist layer.</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3779912" y="2273660"/>
            <a:ext cx="5184576" cy="2952328"/>
          </a:xfrm>
        </p:spPr>
        <p:txBody>
          <a:bodyPr>
            <a:normAutofit/>
          </a:bodyPr>
          <a:lstStyle/>
          <a:p>
            <a:pPr marL="109728" indent="0">
              <a:buNone/>
            </a:pPr>
            <a:r>
              <a:rPr lang="en-US" sz="2200" dirty="0"/>
              <a:t>The photo resist finish is exposed to ultra violet (UV) light. The chemical reaction triggered by that process step is similar to what happens to film material in a film camera the moment you press the shutter button. The photo resist finish that’s exposed to UV light will become soluble.</a:t>
            </a:r>
            <a:endParaRPr lang="tr-TR" sz="2200" dirty="0">
              <a:latin typeface="+mj-lt"/>
            </a:endParaRPr>
          </a:p>
        </p:txBody>
      </p:sp>
      <p:pic>
        <p:nvPicPr>
          <p:cNvPr id="4098" name="Picture 2" descr="http://3.bp.blogspot.com/_0CqfqKMyFuc/SwCjRxslS2I/AAAAAAAABbY/3gUgiiN3ZM0/s400/09_03_patterning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29718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243335" y="5445224"/>
            <a:ext cx="8282681" cy="648072"/>
          </a:xfrm>
        </p:spPr>
        <p:txBody>
          <a:bodyPr>
            <a:normAutofit fontScale="92500" lnSpcReduction="10000"/>
          </a:bodyPr>
          <a:lstStyle/>
          <a:p>
            <a:pPr marL="109728" indent="0">
              <a:buNone/>
            </a:pPr>
            <a:r>
              <a:rPr lang="en-US" sz="2200" dirty="0"/>
              <a:t>The gooey photo resist is completely dissolved by a solvent. This reveals a pattern of photo resist made by the mask.</a:t>
            </a:r>
            <a:endParaRPr lang="tr-TR" sz="2200" dirty="0">
              <a:latin typeface="+mj-lt"/>
            </a:endParaRPr>
          </a:p>
        </p:txBody>
      </p:sp>
      <p:pic>
        <p:nvPicPr>
          <p:cNvPr id="5122" name="Picture 2" descr="http://4.bp.blogspot.com/_0CqfqKMyFuc/SwCjSASx5AI/AAAAAAAABbg/cFyRZmvfZrQ/s400/10_03_patterning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72" y="1974531"/>
            <a:ext cx="3810000" cy="30765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3.bp.blogspot.com/_0CqfqKMyFuc/SwCjSWXvvzI/AAAAAAAABbo/qin6OTBZqsA/s400/12_04_etching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2222181"/>
            <a:ext cx="3810000" cy="258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611560" y="4941168"/>
            <a:ext cx="8229600" cy="1440160"/>
          </a:xfrm>
        </p:spPr>
        <p:txBody>
          <a:bodyPr>
            <a:normAutofit/>
          </a:bodyPr>
          <a:lstStyle/>
          <a:p>
            <a:pPr marL="109728" indent="0">
              <a:buNone/>
            </a:pPr>
            <a:r>
              <a:rPr lang="en-US" sz="2200" dirty="0">
                <a:latin typeface="+mj-lt"/>
              </a:rPr>
              <a:t>The photo resist is protecting material that should not be etched away. Revealed material will be etched away with chemicals</a:t>
            </a:r>
            <a:r>
              <a:rPr lang="en-US" sz="2200" dirty="0" smtClean="0">
                <a:latin typeface="+mj-lt"/>
              </a:rPr>
              <a:t>.</a:t>
            </a:r>
            <a:r>
              <a:rPr lang="en-US" sz="2200" dirty="0">
                <a:latin typeface="+mj-lt"/>
              </a:rPr>
              <a:t> After the etching the photo resist is removed and the desired shape becomes visible. </a:t>
            </a:r>
            <a:endParaRPr lang="tr-TR" sz="2200" dirty="0">
              <a:latin typeface="+mj-lt"/>
            </a:endParaRPr>
          </a:p>
        </p:txBody>
      </p:sp>
      <p:pic>
        <p:nvPicPr>
          <p:cNvPr id="6146" name="Picture 2" descr="http://3.bp.blogspot.com/_0CqfqKMyFuc/SwCjy89l1MI/AAAAAAAABbw/VirTKrBH32Q/s400/13_04_etching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3810000" cy="30289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2.bp.blogspot.com/_0CqfqKMyFuc/SwCjzRf6X6I/AAAAAAAABb4/bLwD38JpXCY/s400/14_04_etching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699096"/>
            <a:ext cx="3810000"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427984" y="1412776"/>
            <a:ext cx="4341168" cy="4325112"/>
          </a:xfrm>
        </p:spPr>
        <p:txBody>
          <a:bodyPr>
            <a:noAutofit/>
          </a:bodyPr>
          <a:lstStyle/>
          <a:p>
            <a:pPr marL="109728" indent="0">
              <a:buNone/>
            </a:pPr>
            <a:r>
              <a:rPr lang="en-US" sz="2200" dirty="0">
                <a:latin typeface="+mj-lt"/>
              </a:rPr>
              <a:t>Through a process called ion implantation (one form of a process called doping), the exposed areas of the silicon wafer are bombarded with various chemical impurities called Ions. Ions are implanted in the silicon wafer to alter the way silicon in these areas conducts electricity. Ions are shot onto the surface of the wafer at very high speed. An electrical field accelerates the ions to a speed of over 300,000 km/h (~185,000 mph)</a:t>
            </a:r>
            <a:endParaRPr lang="tr-TR" sz="2200" dirty="0">
              <a:latin typeface="+mj-lt"/>
            </a:endParaRPr>
          </a:p>
        </p:txBody>
      </p:sp>
      <p:pic>
        <p:nvPicPr>
          <p:cNvPr id="7170" name="Picture 2" descr="http://4.bp.blogspot.com/_0CqfqKMyFuc/SwCkdGZBk_I/AAAAAAAABcI/xvAvpi-FSZI/s400/17_05_ion-implantation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72816"/>
            <a:ext cx="374332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874</TotalTime>
  <Words>853</Words>
  <Application>Microsoft Office PowerPoint</Application>
  <PresentationFormat>On-screen Show (4:3)</PresentationFormat>
  <Paragraphs>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ECE 424 – Introduction to VLSI Design</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424 – Introduction to VLSI Design</dc:title>
  <dc:creator>Emre</dc:creator>
  <cp:lastModifiedBy>Emre</cp:lastModifiedBy>
  <cp:revision>68</cp:revision>
  <dcterms:created xsi:type="dcterms:W3CDTF">2012-09-25T06:59:01Z</dcterms:created>
  <dcterms:modified xsi:type="dcterms:W3CDTF">2012-10-08T06:28:29Z</dcterms:modified>
</cp:coreProperties>
</file>